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8"/>
  </p:notesMasterIdLst>
  <p:handoutMasterIdLst>
    <p:handoutMasterId r:id="rId9"/>
  </p:handoutMasterIdLst>
  <p:sldIdLst>
    <p:sldId id="267" r:id="rId2"/>
    <p:sldId id="269" r:id="rId3"/>
    <p:sldId id="268" r:id="rId4"/>
    <p:sldId id="272" r:id="rId5"/>
    <p:sldId id="277" r:id="rId6"/>
    <p:sldId id="275" r:id="rId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D9"/>
    <a:srgbClr val="009999"/>
    <a:srgbClr val="595959"/>
    <a:srgbClr val="579A32"/>
    <a:srgbClr val="99FFCC"/>
    <a:srgbClr val="00FF00"/>
    <a:srgbClr val="B9CFD1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158" autoAdjust="0"/>
  </p:normalViewPr>
  <p:slideViewPr>
    <p:cSldViewPr>
      <p:cViewPr varScale="1">
        <p:scale>
          <a:sx n="59" d="100"/>
          <a:sy n="59" d="100"/>
        </p:scale>
        <p:origin x="86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DD58BE0-C3FE-47C9-8555-082B6FA3FDBA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8F2393-ABC7-4E97-A0A9-D5D1BC5C0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56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D48E29C-B74A-4C27-9B88-A8DE0A9FE652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A97E7F2-E27A-425E-AFAE-4602E4202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2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7E7F2-E27A-425E-AFAE-4602E42027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01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7E7F2-E27A-425E-AFAE-4602E42027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3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7E7F2-E27A-425E-AFAE-4602E42027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72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7E7F2-E27A-425E-AFAE-4602E42027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80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0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9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2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15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8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4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2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50645-008D-49B8-BC59-B03C9201076F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5FF11-B219-4DFE-A567-3E3A355F4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a.ct.gov/asp/cgabillstatus/cgabillstatus.asp?selBillType=Bill&amp;which_year=2020&amp;bill_num=5008" TargetMode="External"/><Relationship Id="rId2" Type="http://schemas.openxmlformats.org/officeDocument/2006/relationships/hyperlink" Target="https://www.cga.ct.gov/asp/cgabillstatus/cgabillstatus.asp?selBillType=Bill&amp;which_year=2020&amp;bill_num=10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www.cga.ct.gov/asp/cgabillstatus/cgabillstatus.asp?selBillType=Bill&amp;bill_num=HB05260&amp;which_year=202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63" b="20736"/>
          <a:stretch/>
        </p:blipFill>
        <p:spPr>
          <a:xfrm>
            <a:off x="-1" y="-273327"/>
            <a:ext cx="12192001" cy="71313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4495800"/>
            <a:ext cx="12192000" cy="1295400"/>
          </a:xfrm>
          <a:prstGeom prst="rect">
            <a:avLst/>
          </a:prstGeom>
          <a:solidFill>
            <a:srgbClr val="59595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790700"/>
            <a:ext cx="8839200" cy="2438400"/>
          </a:xfrm>
        </p:spPr>
        <p:txBody>
          <a:bodyPr>
            <a:noAutofit/>
          </a:bodyPr>
          <a:lstStyle/>
          <a:p>
            <a:pPr algn="ctr"/>
            <a:r>
              <a:rPr lang="en-US" sz="4000" b="1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/>
            </a:r>
            <a:br>
              <a:rPr lang="en-US" sz="4000" b="1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</a:br>
            <a:r>
              <a:rPr lang="en-US" sz="4000" b="1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/>
            </a:r>
            <a:br>
              <a:rPr lang="en-US" sz="4000" b="1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</a:br>
            <a:r>
              <a:rPr lang="en-US" sz="4000" b="1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>Connecticut </a:t>
            </a:r>
            <a:r>
              <a:rPr lang="en-US" sz="4000" b="1" cap="small" dirty="0" smtClean="0">
                <a:solidFill>
                  <a:schemeClr val="bg1"/>
                </a:solidFill>
                <a:latin typeface="Franklin Gothic Heavy" panose="020B0903020102020204" pitchFamily="34" charset="0"/>
              </a:rPr>
              <a:t>Green Transportation Policy &amp; Legislation </a:t>
            </a:r>
            <a:r>
              <a:rPr lang="en-US" sz="4000" b="1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/>
            </a:r>
            <a:br>
              <a:rPr lang="en-US" sz="4000" b="1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</a:br>
            <a:r>
              <a:rPr lang="en-US" sz="4000" b="1" cap="small" dirty="0">
                <a:solidFill>
                  <a:schemeClr val="bg1"/>
                </a:solidFill>
                <a:latin typeface="Franklin Gothic Heavy" panose="020B0903020102020204" pitchFamily="34" charset="0"/>
              </a:rPr>
              <a:t>In the 2020 Session</a:t>
            </a:r>
            <a:r>
              <a:rPr lang="en-US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/>
            </a:r>
            <a:br>
              <a:rPr lang="en-US" sz="4000" dirty="0">
                <a:solidFill>
                  <a:schemeClr val="bg1"/>
                </a:solidFill>
                <a:latin typeface="Franklin Gothic Heavy" panose="020B0903020102020204" pitchFamily="34" charset="0"/>
              </a:rPr>
            </a:br>
            <a:endParaRPr lang="en-US" sz="4000" b="1" dirty="0">
              <a:solidFill>
                <a:schemeClr val="bg1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5101" y="4495800"/>
            <a:ext cx="6781799" cy="1676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Save the Sound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April 3, 2020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Charles Rothenberger, Climate &amp; Energy Attorney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1" y="76075"/>
            <a:ext cx="7011008" cy="14479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605162"/>
            <a:ext cx="12192001" cy="240020"/>
            <a:chOff x="-1" y="6503349"/>
            <a:chExt cx="12192001" cy="240020"/>
          </a:xfrm>
        </p:grpSpPr>
        <p:sp>
          <p:nvSpPr>
            <p:cNvPr id="10" name="Flowchart: Process 9"/>
            <p:cNvSpPr/>
            <p:nvPr/>
          </p:nvSpPr>
          <p:spPr>
            <a:xfrm>
              <a:off x="0" y="6503349"/>
              <a:ext cx="12192000" cy="68612"/>
            </a:xfrm>
            <a:prstGeom prst="flowChartProcess">
              <a:avLst/>
            </a:prstGeom>
            <a:solidFill>
              <a:srgbClr val="008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Flowchart: Process 10"/>
            <p:cNvSpPr/>
            <p:nvPr/>
          </p:nvSpPr>
          <p:spPr>
            <a:xfrm>
              <a:off x="0" y="6589053"/>
              <a:ext cx="12192000" cy="68612"/>
            </a:xfrm>
            <a:prstGeom prst="flowChartProcess">
              <a:avLst/>
            </a:prstGeom>
            <a:solidFill>
              <a:srgbClr val="5FA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Flowchart: Process 11"/>
            <p:cNvSpPr/>
            <p:nvPr/>
          </p:nvSpPr>
          <p:spPr>
            <a:xfrm>
              <a:off x="-1" y="6674757"/>
              <a:ext cx="12192000" cy="68612"/>
            </a:xfrm>
            <a:prstGeom prst="flowChartProcess">
              <a:avLst/>
            </a:prstGeom>
            <a:solidFill>
              <a:srgbClr val="009A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197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0200" y="403176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Franklin Gothic Heavy" panose="020B0903020102020204" pitchFamily="34" charset="0"/>
              </a:rPr>
              <a:t>CT </a:t>
            </a:r>
            <a:r>
              <a:rPr lang="en-US" sz="3200" b="1" dirty="0" smtClean="0">
                <a:latin typeface="Franklin Gothic Heavy" panose="020B0903020102020204" pitchFamily="34" charset="0"/>
              </a:rPr>
              <a:t>Greenhouse Gas Emissions Inventory </a:t>
            </a:r>
            <a:r>
              <a:rPr lang="en-US" sz="3200" b="1" dirty="0">
                <a:latin typeface="Franklin Gothic Heavy" panose="020B0903020102020204" pitchFamily="34" charset="0"/>
              </a:rPr>
              <a:t>(2017)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6605162"/>
            <a:ext cx="12192001" cy="240020"/>
            <a:chOff x="-1" y="6503349"/>
            <a:chExt cx="12192001" cy="240020"/>
          </a:xfrm>
        </p:grpSpPr>
        <p:sp>
          <p:nvSpPr>
            <p:cNvPr id="10" name="Flowchart: Process 9"/>
            <p:cNvSpPr/>
            <p:nvPr/>
          </p:nvSpPr>
          <p:spPr>
            <a:xfrm>
              <a:off x="0" y="6503349"/>
              <a:ext cx="12192000" cy="68612"/>
            </a:xfrm>
            <a:prstGeom prst="flowChartProcess">
              <a:avLst/>
            </a:prstGeom>
            <a:solidFill>
              <a:srgbClr val="008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Flowchart: Process 10"/>
            <p:cNvSpPr/>
            <p:nvPr/>
          </p:nvSpPr>
          <p:spPr>
            <a:xfrm>
              <a:off x="0" y="6589053"/>
              <a:ext cx="12192000" cy="68612"/>
            </a:xfrm>
            <a:prstGeom prst="flowChartProcess">
              <a:avLst/>
            </a:prstGeom>
            <a:solidFill>
              <a:srgbClr val="5FA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Flowchart: Process 11"/>
            <p:cNvSpPr/>
            <p:nvPr/>
          </p:nvSpPr>
          <p:spPr>
            <a:xfrm>
              <a:off x="-1" y="6674757"/>
              <a:ext cx="12192000" cy="68612"/>
            </a:xfrm>
            <a:prstGeom prst="flowChartProcess">
              <a:avLst/>
            </a:prstGeom>
            <a:solidFill>
              <a:srgbClr val="009A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73"/>
          <a:stretch/>
        </p:blipFill>
        <p:spPr>
          <a:xfrm>
            <a:off x="152400" y="75430"/>
            <a:ext cx="788156" cy="7854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93" y="1614381"/>
            <a:ext cx="8410614" cy="48626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439400" y="6204095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aramond" panose="02020404030301010803" pitchFamily="18" charset="0"/>
              </a:rPr>
              <a:t>Source: CT DEEP</a:t>
            </a:r>
            <a:endParaRPr lang="en-US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27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46478" y="1368813"/>
            <a:ext cx="4724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Short Session Schedule (State Constitution)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Convenes February 5</a:t>
            </a:r>
            <a:r>
              <a:rPr lang="en-US" sz="2000" baseline="30000" dirty="0"/>
              <a:t>th</a:t>
            </a:r>
            <a:r>
              <a:rPr lang="en-US" sz="2000" dirty="0"/>
              <a:t>; Adjourns May 6</a:t>
            </a:r>
            <a:r>
              <a:rPr lang="en-US" sz="2000" baseline="30000" dirty="0"/>
              <a:t>th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Suspended Business on March </a:t>
            </a:r>
            <a:r>
              <a:rPr lang="en-US" sz="2000" dirty="0" smtClean="0"/>
              <a:t>12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strike="sngStrike" dirty="0" smtClean="0"/>
              <a:t>Scheduled </a:t>
            </a:r>
            <a:r>
              <a:rPr lang="en-US" sz="2000" strike="sngStrike" dirty="0"/>
              <a:t>to Resume March </a:t>
            </a:r>
            <a:r>
              <a:rPr lang="en-US" sz="2000" strike="sngStrike" dirty="0" smtClean="0"/>
              <a:t>30</a:t>
            </a:r>
            <a:r>
              <a:rPr lang="en-US" sz="2000" strike="sngStrike" baseline="30000" dirty="0" smtClean="0"/>
              <a:t>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Scheduled to Resume </a:t>
            </a:r>
            <a:r>
              <a:rPr lang="en-US" sz="2000" dirty="0" smtClean="0"/>
              <a:t>April 13</a:t>
            </a:r>
            <a:r>
              <a:rPr lang="en-US" sz="2000" baseline="30000" dirty="0" smtClean="0"/>
              <a:t>th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403176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Franklin Gothic Heavy" panose="020B0903020102020204" pitchFamily="34" charset="0"/>
              </a:rPr>
              <a:t>2020 Legislative Session Timeline</a:t>
            </a:r>
            <a:endParaRPr lang="en-US" sz="3200" b="1" dirty="0">
              <a:latin typeface="Franklin Gothic Heavy" panose="020B09030201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605162"/>
            <a:ext cx="12192001" cy="240020"/>
            <a:chOff x="-1" y="6503349"/>
            <a:chExt cx="12192001" cy="240020"/>
          </a:xfrm>
        </p:grpSpPr>
        <p:sp>
          <p:nvSpPr>
            <p:cNvPr id="7" name="Flowchart: Process 6"/>
            <p:cNvSpPr/>
            <p:nvPr/>
          </p:nvSpPr>
          <p:spPr>
            <a:xfrm>
              <a:off x="0" y="6503349"/>
              <a:ext cx="12192000" cy="68612"/>
            </a:xfrm>
            <a:prstGeom prst="flowChartProcess">
              <a:avLst/>
            </a:prstGeom>
            <a:solidFill>
              <a:srgbClr val="008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Flowchart: Process 7"/>
            <p:cNvSpPr/>
            <p:nvPr/>
          </p:nvSpPr>
          <p:spPr>
            <a:xfrm>
              <a:off x="0" y="6589053"/>
              <a:ext cx="12192000" cy="68612"/>
            </a:xfrm>
            <a:prstGeom prst="flowChartProcess">
              <a:avLst/>
            </a:prstGeom>
            <a:solidFill>
              <a:srgbClr val="5FA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Flowchart: Process 8"/>
            <p:cNvSpPr/>
            <p:nvPr/>
          </p:nvSpPr>
          <p:spPr>
            <a:xfrm>
              <a:off x="-1" y="6674757"/>
              <a:ext cx="12192000" cy="68612"/>
            </a:xfrm>
            <a:prstGeom prst="flowChartProcess">
              <a:avLst/>
            </a:prstGeom>
            <a:solidFill>
              <a:srgbClr val="009A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73"/>
          <a:stretch/>
        </p:blipFill>
        <p:spPr>
          <a:xfrm>
            <a:off x="152400" y="75430"/>
            <a:ext cx="788156" cy="7854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66114" y="1368814"/>
            <a:ext cx="5257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Committee Deadlines (Joint Rules)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Transportation 3/20 [3/25]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Energy &amp; Technology 3/24 [3/27]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Finance, Revenue &amp; Bonding 4/2 [4/7]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Appropriations 4/3 [4/8]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71900" y="3698087"/>
            <a:ext cx="4648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Options to Move Legislation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Petition 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Within one week of the Committee deadline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Emergency Certification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Special Session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6478" y="1315175"/>
            <a:ext cx="4711322" cy="18884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77000" y="1295400"/>
            <a:ext cx="5257800" cy="19082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657600" y="3664153"/>
            <a:ext cx="4572000" cy="2438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07899" y="4064537"/>
            <a:ext cx="15276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686800" y="4038600"/>
            <a:ext cx="259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28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1714" y="1730409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hlinkClick r:id="rId2"/>
              </a:rPr>
              <a:t>S.B. No. 10</a:t>
            </a:r>
            <a:r>
              <a:rPr lang="en-US" b="1" dirty="0"/>
              <a:t> AN ACT CONCERNING CERTAIN RECOMMENDATIONS REGARDING CLIMATE CHANGE. (ET 3/5 PH</a:t>
            </a:r>
            <a:r>
              <a:rPr lang="en-US" b="1" dirty="0" smtClean="0"/>
              <a:t>)</a:t>
            </a:r>
          </a:p>
          <a:p>
            <a:endParaRPr lang="en-US" dirty="0"/>
          </a:p>
          <a:p>
            <a:r>
              <a:rPr lang="en-US" b="1" u="sng" dirty="0" smtClean="0">
                <a:solidFill>
                  <a:schemeClr val="accent1">
                    <a:lumMod val="75000"/>
                  </a:schemeClr>
                </a:solidFill>
              </a:rPr>
              <a:t>S.B. No. 354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/>
              <a:t>AN </a:t>
            </a:r>
            <a:r>
              <a:rPr lang="en-US" b="1" dirty="0"/>
              <a:t>ACT ESTABLISHING A GREEN NEW DEAL FOR CONNECTICUT (LAB 3/3/ PH)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403176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Franklin Gothic Heavy" panose="020B0903020102020204" pitchFamily="34" charset="0"/>
              </a:rPr>
              <a:t>Legislative Activity</a:t>
            </a:r>
            <a:endParaRPr lang="en-US" sz="3200" b="1" dirty="0">
              <a:latin typeface="Franklin Gothic Heavy" panose="020B09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3375990"/>
            <a:ext cx="88392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S.B. No. 5226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/>
              <a:t>AN ACT CONCERNING ELECTRIC VEHICLE CHARGING STATIONS. (ET 2/27 PH</a:t>
            </a:r>
            <a:r>
              <a:rPr lang="en-US" b="1" dirty="0" smtClean="0"/>
              <a:t>)</a:t>
            </a:r>
          </a:p>
          <a:p>
            <a:endParaRPr lang="en-US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H.B. No. 5228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/>
              <a:t>AAC THE COMMERCIAL PROPERTY ASSESSED CLEAN ENERGY PROGRAM. (ET 2/27 PH)</a:t>
            </a:r>
          </a:p>
          <a:p>
            <a:endParaRPr lang="en-US" b="1" dirty="0" smtClean="0"/>
          </a:p>
          <a:p>
            <a:r>
              <a:rPr lang="en-US" b="1" u="sng" dirty="0">
                <a:hlinkClick r:id="rId3"/>
              </a:rPr>
              <a:t>H.B. No. 5008</a:t>
            </a:r>
            <a:r>
              <a:rPr lang="en-US" b="1" dirty="0"/>
              <a:t> AN ACT CONCERNING THE ESTABLISHMENT OF HIGH PERFORMANCE GREEN BUILDING STANDARDS FOR VOLUNTARY ADOPTION BY MUNICIPALITIES. (ET 3/5 PH</a:t>
            </a:r>
            <a:r>
              <a:rPr lang="en-US" b="1" dirty="0" smtClean="0"/>
              <a:t>)</a:t>
            </a:r>
          </a:p>
          <a:p>
            <a:endParaRPr lang="en-US" b="1" dirty="0" smtClean="0"/>
          </a:p>
          <a:p>
            <a:r>
              <a:rPr lang="en-US" b="1" u="sng" dirty="0">
                <a:hlinkClick r:id="rId4"/>
              </a:rPr>
              <a:t>H.B. No. 5260</a:t>
            </a:r>
            <a:r>
              <a:rPr lang="en-US" b="1" dirty="0"/>
              <a:t> (RAISED) AN ACT CONCERNING DEALERSHIP FRANCHISES. (</a:t>
            </a:r>
            <a:r>
              <a:rPr lang="en-US" b="1" dirty="0" smtClean="0"/>
              <a:t>TRA 2/28 PH) </a:t>
            </a:r>
            <a:endParaRPr lang="en-US" b="1" dirty="0"/>
          </a:p>
          <a:p>
            <a:endParaRPr lang="en-US" sz="1600" dirty="0"/>
          </a:p>
          <a:p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6605162"/>
            <a:ext cx="12192001" cy="240020"/>
            <a:chOff x="-1" y="6503349"/>
            <a:chExt cx="12192001" cy="240020"/>
          </a:xfrm>
        </p:grpSpPr>
        <p:sp>
          <p:nvSpPr>
            <p:cNvPr id="9" name="Flowchart: Process 8"/>
            <p:cNvSpPr/>
            <p:nvPr/>
          </p:nvSpPr>
          <p:spPr>
            <a:xfrm>
              <a:off x="0" y="6503349"/>
              <a:ext cx="12192000" cy="68612"/>
            </a:xfrm>
            <a:prstGeom prst="flowChartProcess">
              <a:avLst/>
            </a:prstGeom>
            <a:solidFill>
              <a:srgbClr val="008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Flowchart: Process 9"/>
            <p:cNvSpPr/>
            <p:nvPr/>
          </p:nvSpPr>
          <p:spPr>
            <a:xfrm>
              <a:off x="0" y="6589053"/>
              <a:ext cx="12192000" cy="68612"/>
            </a:xfrm>
            <a:prstGeom prst="flowChartProcess">
              <a:avLst/>
            </a:prstGeom>
            <a:solidFill>
              <a:srgbClr val="5FA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Flowchart: Process 10"/>
            <p:cNvSpPr/>
            <p:nvPr/>
          </p:nvSpPr>
          <p:spPr>
            <a:xfrm>
              <a:off x="-1" y="6674757"/>
              <a:ext cx="12192000" cy="68612"/>
            </a:xfrm>
            <a:prstGeom prst="flowChartProcess">
              <a:avLst/>
            </a:prstGeom>
            <a:solidFill>
              <a:srgbClr val="009A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73"/>
          <a:stretch/>
        </p:blipFill>
        <p:spPr>
          <a:xfrm>
            <a:off x="152400" y="75430"/>
            <a:ext cx="788156" cy="7854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0" y="1239589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999"/>
                </a:solidFill>
              </a:rPr>
              <a:t>Broad Climate Bills</a:t>
            </a:r>
            <a:endParaRPr lang="en-US" b="1" u="sng" dirty="0">
              <a:solidFill>
                <a:srgbClr val="0099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310161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solidFill>
                  <a:srgbClr val="009999"/>
                </a:solidFill>
              </a:rPr>
              <a:t>EV </a:t>
            </a:r>
            <a:r>
              <a:rPr lang="en-US" b="1" u="sng" dirty="0">
                <a:solidFill>
                  <a:srgbClr val="009999"/>
                </a:solidFill>
              </a:rPr>
              <a:t>Bills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811" y="1981200"/>
            <a:ext cx="5157787" cy="823912"/>
          </a:xfrm>
        </p:spPr>
        <p:txBody>
          <a:bodyPr/>
          <a:lstStyle/>
          <a:p>
            <a:r>
              <a:rPr lang="en-US" sz="2000" dirty="0" smtClean="0">
                <a:solidFill>
                  <a:srgbClr val="009999"/>
                </a:solidFill>
              </a:rPr>
              <a:t>DEPARTMENT OF ENERGY &amp; ENVIRONMENTAL PROTECTION</a:t>
            </a:r>
            <a:endParaRPr lang="en-US" sz="2000" dirty="0">
              <a:solidFill>
                <a:srgbClr val="009999"/>
              </a:solidFill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1097" y="2558596"/>
            <a:ext cx="5157787" cy="3684588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dirty="0" smtClean="0"/>
              <a:t>MULTI-STATE ZEV MOU</a:t>
            </a:r>
          </a:p>
          <a:p>
            <a:pPr marL="0" indent="0">
              <a:buNone/>
            </a:pPr>
            <a:endParaRPr lang="en-US" sz="2000" b="1" dirty="0"/>
          </a:p>
          <a:p>
            <a:r>
              <a:rPr lang="en-US" sz="2000" b="1" dirty="0" smtClean="0"/>
              <a:t>CT </a:t>
            </a:r>
            <a:r>
              <a:rPr lang="en-US" sz="2000" b="1" dirty="0"/>
              <a:t>EV </a:t>
            </a:r>
            <a:r>
              <a:rPr lang="en-US" sz="2000" b="1" dirty="0" smtClean="0"/>
              <a:t>ROADMAP</a:t>
            </a:r>
          </a:p>
          <a:p>
            <a:pPr marL="0" indent="0">
              <a:buNone/>
            </a:pPr>
            <a:endParaRPr lang="en-US" sz="2000" b="1" dirty="0" smtClean="0"/>
          </a:p>
          <a:p>
            <a:r>
              <a:rPr lang="en-US" sz="2000" b="1" dirty="0" smtClean="0"/>
              <a:t>VW SETTLEMENT</a:t>
            </a:r>
          </a:p>
          <a:p>
            <a:endParaRPr lang="en-US" sz="2000" b="1" dirty="0"/>
          </a:p>
          <a:p>
            <a:r>
              <a:rPr lang="en-US" sz="2000" b="1" dirty="0" smtClean="0"/>
              <a:t>CHEAPR PROGRAM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GOVERNOR’S COUNCIL ON CLIMATE CHANGE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TRANSPORTATION </a:t>
            </a:r>
            <a:r>
              <a:rPr lang="en-US" sz="2000" b="1" dirty="0"/>
              <a:t>&amp; CLIMATE INTIATIVE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3200" y="1642300"/>
            <a:ext cx="5183188" cy="948500"/>
          </a:xfrm>
        </p:spPr>
        <p:txBody>
          <a:bodyPr/>
          <a:lstStyle/>
          <a:p>
            <a:r>
              <a:rPr lang="en-US" sz="2000" dirty="0">
                <a:solidFill>
                  <a:srgbClr val="009999"/>
                </a:solidFill>
              </a:rPr>
              <a:t>PUBLIC </a:t>
            </a:r>
            <a:r>
              <a:rPr lang="en-US" sz="2000" dirty="0" smtClean="0">
                <a:solidFill>
                  <a:srgbClr val="009999"/>
                </a:solidFill>
              </a:rPr>
              <a:t>UTILITIES </a:t>
            </a:r>
            <a:r>
              <a:rPr lang="en-US" sz="2000" dirty="0">
                <a:solidFill>
                  <a:srgbClr val="009999"/>
                </a:solidFill>
              </a:rPr>
              <a:t>REGULATORY AUTHORITY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8484" y="2286000"/>
            <a:ext cx="5183188" cy="2524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b="1" dirty="0"/>
              <a:t>Grid </a:t>
            </a:r>
            <a:r>
              <a:rPr lang="en-US" sz="2200" b="1" dirty="0" smtClean="0"/>
              <a:t>Modernization Dockets</a:t>
            </a:r>
            <a:endParaRPr lang="en-US" sz="2200" b="1" dirty="0"/>
          </a:p>
          <a:p>
            <a:pPr marL="285750" indent="-285750"/>
            <a:r>
              <a:rPr lang="en-US" sz="2200" dirty="0"/>
              <a:t>Energy Affordability</a:t>
            </a:r>
          </a:p>
          <a:p>
            <a:pPr marL="285750" indent="-285750"/>
            <a:r>
              <a:rPr lang="en-US" sz="2200" dirty="0"/>
              <a:t>Advanced Metering Infrastructure</a:t>
            </a:r>
          </a:p>
          <a:p>
            <a:pPr marL="285750" indent="-285750"/>
            <a:r>
              <a:rPr lang="en-US" sz="2200" dirty="0"/>
              <a:t>Battery Storage</a:t>
            </a:r>
          </a:p>
          <a:p>
            <a:pPr marL="285750" indent="-285750"/>
            <a:r>
              <a:rPr lang="en-US" sz="2200" b="1" dirty="0" smtClean="0"/>
              <a:t>ZEVs (Docket No. 17-12-03 RE04)</a:t>
            </a:r>
          </a:p>
          <a:p>
            <a:pPr marL="285750" indent="-285750"/>
            <a:r>
              <a:rPr lang="en-US" sz="2200" dirty="0" smtClean="0"/>
              <a:t>Innovation </a:t>
            </a:r>
            <a:r>
              <a:rPr lang="en-US" sz="2200" dirty="0"/>
              <a:t>Pilots</a:t>
            </a:r>
          </a:p>
          <a:p>
            <a:endParaRPr lang="en-US" dirty="0"/>
          </a:p>
        </p:txBody>
      </p:sp>
      <p:sp>
        <p:nvSpPr>
          <p:cNvPr id="7" name="Title 6"/>
          <p:cNvSpPr txBox="1">
            <a:spLocks noGrp="1"/>
          </p:cNvSpPr>
          <p:nvPr>
            <p:ph type="title"/>
          </p:nvPr>
        </p:nvSpPr>
        <p:spPr>
          <a:xfrm>
            <a:off x="839788" y="760141"/>
            <a:ext cx="105156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Franklin Gothic Heavy" panose="020B0903020102020204" pitchFamily="34" charset="0"/>
              </a:rPr>
              <a:t>Administrative &amp; Regulatory Activity</a:t>
            </a:r>
            <a:endParaRPr lang="en-US" sz="3200" b="1" dirty="0">
              <a:latin typeface="Franklin Gothic Heavy" panose="020B0903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73"/>
          <a:stretch/>
        </p:blipFill>
        <p:spPr>
          <a:xfrm>
            <a:off x="152400" y="75430"/>
            <a:ext cx="788156" cy="7854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605162"/>
            <a:ext cx="12192001" cy="240020"/>
            <a:chOff x="-1" y="6503349"/>
            <a:chExt cx="12192001" cy="240020"/>
          </a:xfrm>
        </p:grpSpPr>
        <p:sp>
          <p:nvSpPr>
            <p:cNvPr id="10" name="Flowchart: Process 9"/>
            <p:cNvSpPr/>
            <p:nvPr/>
          </p:nvSpPr>
          <p:spPr>
            <a:xfrm>
              <a:off x="0" y="6503349"/>
              <a:ext cx="12192000" cy="68612"/>
            </a:xfrm>
            <a:prstGeom prst="flowChartProcess">
              <a:avLst/>
            </a:prstGeom>
            <a:solidFill>
              <a:srgbClr val="008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Flowchart: Process 10"/>
            <p:cNvSpPr/>
            <p:nvPr/>
          </p:nvSpPr>
          <p:spPr>
            <a:xfrm>
              <a:off x="0" y="6589053"/>
              <a:ext cx="12192000" cy="68612"/>
            </a:xfrm>
            <a:prstGeom prst="flowChartProcess">
              <a:avLst/>
            </a:prstGeom>
            <a:solidFill>
              <a:srgbClr val="5FA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Flowchart: Process 11"/>
            <p:cNvSpPr/>
            <p:nvPr/>
          </p:nvSpPr>
          <p:spPr>
            <a:xfrm>
              <a:off x="-1" y="6674757"/>
              <a:ext cx="12192000" cy="68612"/>
            </a:xfrm>
            <a:prstGeom prst="flowChartProcess">
              <a:avLst/>
            </a:prstGeom>
            <a:solidFill>
              <a:srgbClr val="009A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33400" y="1600200"/>
            <a:ext cx="5334000" cy="487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98212" y="1600200"/>
            <a:ext cx="5712788" cy="304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36792"/>
            <a:ext cx="5741587" cy="180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1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21" b="14825"/>
          <a:stretch/>
        </p:blipFill>
        <p:spPr>
          <a:xfrm>
            <a:off x="0" y="-62075"/>
            <a:ext cx="12220370" cy="69246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2" y="-26090"/>
            <a:ext cx="12220372" cy="654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3467475"/>
            <a:ext cx="12220371" cy="1966970"/>
          </a:xfrm>
          <a:prstGeom prst="rect">
            <a:avLst/>
          </a:prstGeom>
          <a:solidFill>
            <a:srgbClr val="59595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3467475"/>
            <a:ext cx="10515600" cy="196697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bg1"/>
                </a:solidFill>
                <a:latin typeface="Garamond" panose="02020404030301010803" pitchFamily="18" charset="0"/>
              </a:rPr>
              <a:t>We envision a Long Island Sound region where the vitality of nature will be protected for people and wildlife, now and for many decades to come. A region in which citizens from all walks of life can unite in transforming struggling habitats, polluted waters, endangered wildlife, and a threatened planet into resilient, healthy, vibrant, and inspiring places that sustain communities.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1" y="6605162"/>
            <a:ext cx="12192001" cy="240020"/>
            <a:chOff x="-1" y="6503349"/>
            <a:chExt cx="12192001" cy="240020"/>
          </a:xfrm>
        </p:grpSpPr>
        <p:sp>
          <p:nvSpPr>
            <p:cNvPr id="8" name="Flowchart: Process 7"/>
            <p:cNvSpPr/>
            <p:nvPr/>
          </p:nvSpPr>
          <p:spPr>
            <a:xfrm>
              <a:off x="0" y="6503349"/>
              <a:ext cx="12192000" cy="68612"/>
            </a:xfrm>
            <a:prstGeom prst="flowChartProcess">
              <a:avLst/>
            </a:prstGeom>
            <a:solidFill>
              <a:srgbClr val="008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lowchart: Process 8"/>
            <p:cNvSpPr/>
            <p:nvPr/>
          </p:nvSpPr>
          <p:spPr>
            <a:xfrm>
              <a:off x="0" y="6589053"/>
              <a:ext cx="12192000" cy="68612"/>
            </a:xfrm>
            <a:prstGeom prst="flowChartProcess">
              <a:avLst/>
            </a:prstGeom>
            <a:solidFill>
              <a:srgbClr val="5FA2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lowchart: Process 9"/>
            <p:cNvSpPr/>
            <p:nvPr/>
          </p:nvSpPr>
          <p:spPr>
            <a:xfrm>
              <a:off x="-1" y="6674757"/>
              <a:ext cx="12192000" cy="68612"/>
            </a:xfrm>
            <a:prstGeom prst="flowChartProcess">
              <a:avLst/>
            </a:prstGeom>
            <a:solidFill>
              <a:srgbClr val="009A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0178" y="-21620"/>
            <a:ext cx="11511644" cy="650107"/>
            <a:chOff x="427810" y="65470"/>
            <a:chExt cx="11511644" cy="650107"/>
          </a:xfrm>
        </p:grpSpPr>
        <p:grpSp>
          <p:nvGrpSpPr>
            <p:cNvPr id="19" name="Group 18"/>
            <p:cNvGrpSpPr/>
            <p:nvPr/>
          </p:nvGrpSpPr>
          <p:grpSpPr>
            <a:xfrm>
              <a:off x="427810" y="104775"/>
              <a:ext cx="3743325" cy="571500"/>
              <a:chOff x="114300" y="104775"/>
              <a:chExt cx="3743325" cy="5715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" y="104775"/>
                <a:ext cx="571500" cy="5715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85800" y="219075"/>
                <a:ext cx="3171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@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savethesoundct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9714554" y="114299"/>
              <a:ext cx="2224900" cy="552450"/>
              <a:chOff x="8434386" y="114299"/>
              <a:chExt cx="2224900" cy="55245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4386" y="114299"/>
                <a:ext cx="552450" cy="55245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8977414" y="205857"/>
                <a:ext cx="16818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@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savethesound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016635" y="65470"/>
              <a:ext cx="3777840" cy="650107"/>
              <a:chOff x="4337357" y="65470"/>
              <a:chExt cx="3777840" cy="65010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7357" y="65470"/>
                <a:ext cx="655019" cy="650107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4943372" y="205857"/>
                <a:ext cx="3171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@</a:t>
                </a:r>
                <a:r>
                  <a:rPr kumimoji="0" lang="en-US" sz="1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cfe.savethesound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141299"/>
            <a:ext cx="6371287" cy="131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7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7637</TotalTime>
  <Words>372</Words>
  <Application>Microsoft Office PowerPoint</Application>
  <PresentationFormat>Widescreen</PresentationFormat>
  <Paragraphs>67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Franklin Gothic Heavy</vt:lpstr>
      <vt:lpstr>Garamond</vt:lpstr>
      <vt:lpstr>Office Theme</vt:lpstr>
      <vt:lpstr>  Connecticut Green Transportation Policy &amp; Legislation  In the 2020 Session </vt:lpstr>
      <vt:lpstr>PowerPoint Presentation</vt:lpstr>
      <vt:lpstr>PowerPoint Presentation</vt:lpstr>
      <vt:lpstr>PowerPoint Presentation</vt:lpstr>
      <vt:lpstr>Administrative &amp; Regulatory Activity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Laun</dc:creator>
  <cp:lastModifiedBy>Charles Rothenberg</cp:lastModifiedBy>
  <cp:revision>194</cp:revision>
  <cp:lastPrinted>2020-03-18T14:58:38Z</cp:lastPrinted>
  <dcterms:created xsi:type="dcterms:W3CDTF">2016-05-10T20:02:48Z</dcterms:created>
  <dcterms:modified xsi:type="dcterms:W3CDTF">2020-04-02T20:39:26Z</dcterms:modified>
</cp:coreProperties>
</file>